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59" r:id="rId6"/>
    <p:sldId id="260" r:id="rId7"/>
    <p:sldId id="262" r:id="rId8"/>
    <p:sldId id="263" r:id="rId9"/>
    <p:sldId id="264" r:id="rId10"/>
    <p:sldId id="270" r:id="rId11"/>
    <p:sldId id="271" r:id="rId12"/>
    <p:sldId id="261" r:id="rId13"/>
    <p:sldId id="266" r:id="rId14"/>
    <p:sldId id="267" r:id="rId15"/>
    <p:sldId id="268" r:id="rId16"/>
    <p:sldId id="269" r:id="rId17"/>
    <p:sldId id="272"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EDDBDC5-A0FA-4A0D-9FBF-DEB488183887}"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70724EB-B5C4-4C6B-A40F-F71DB01ED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DDBDC5-A0FA-4A0D-9FBF-DEB48818388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DDBDC5-A0FA-4A0D-9FBF-DEB48818388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EDDBDC5-A0FA-4A0D-9FBF-DEB48818388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EDDBDC5-A0FA-4A0D-9FBF-DEB488183887}"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724EB-B5C4-4C6B-A40F-F71DB01EDE0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DDBDC5-A0FA-4A0D-9FBF-DEB48818388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EDDBDC5-A0FA-4A0D-9FBF-DEB488183887}"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EDDBDC5-A0FA-4A0D-9FBF-DEB488183887}"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DDBDC5-A0FA-4A0D-9FBF-DEB488183887}"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EDDBDC5-A0FA-4A0D-9FBF-DEB48818388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724EB-B5C4-4C6B-A40F-F71DB01EDE0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EDDBDC5-A0FA-4A0D-9FBF-DEB488183887}"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70724EB-B5C4-4C6B-A40F-F71DB01EDE0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EDDBDC5-A0FA-4A0D-9FBF-DEB488183887}"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70724EB-B5C4-4C6B-A40F-F71DB01EDE0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851648" cy="1295400"/>
          </a:xfrm>
        </p:spPr>
        <p:txBody>
          <a:bodyPr/>
          <a:lstStyle/>
          <a:p>
            <a:r>
              <a:rPr lang="en-US" i="1" u="sng" dirty="0"/>
              <a:t>CHANNEL MANAGEMENT</a:t>
            </a:r>
          </a:p>
        </p:txBody>
      </p:sp>
      <p:sp>
        <p:nvSpPr>
          <p:cNvPr id="3" name="Subtitle 2"/>
          <p:cNvSpPr>
            <a:spLocks noGrp="1"/>
          </p:cNvSpPr>
          <p:nvPr>
            <p:ph type="subTitle" idx="1"/>
          </p:nvPr>
        </p:nvSpPr>
        <p:spPr>
          <a:xfrm>
            <a:off x="4038600" y="4953000"/>
            <a:ext cx="4267200" cy="1066800"/>
          </a:xfrm>
        </p:spPr>
        <p:txBody>
          <a:bodyPr>
            <a:normAutofit fontScale="85000" lnSpcReduction="20000"/>
          </a:bodyPr>
          <a:lstStyle/>
          <a:p>
            <a:pPr algn="ctr"/>
            <a:r>
              <a:rPr lang="en-US" dirty="0"/>
              <a:t>Dr. </a:t>
            </a:r>
            <a:r>
              <a:rPr lang="en-US" dirty="0" err="1"/>
              <a:t>Srinibash</a:t>
            </a:r>
            <a:r>
              <a:rPr lang="en-US" dirty="0"/>
              <a:t> Dash</a:t>
            </a:r>
          </a:p>
          <a:p>
            <a:pPr algn="ctr"/>
            <a:r>
              <a:rPr lang="en-US" dirty="0"/>
              <a:t>School of Management</a:t>
            </a:r>
          </a:p>
          <a:p>
            <a:pPr algn="ctr"/>
            <a:r>
              <a:rPr lang="en-US" dirty="0"/>
              <a:t>GMU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458200" cy="609600"/>
          </a:xfrm>
        </p:spPr>
        <p:txBody>
          <a:bodyPr>
            <a:normAutofit/>
          </a:bodyPr>
          <a:lstStyle/>
          <a:p>
            <a:r>
              <a:rPr lang="en-US" sz="3200" b="1" i="1" u="sng" dirty="0">
                <a:latin typeface="Arial" pitchFamily="34" charset="0"/>
                <a:cs typeface="Arial" pitchFamily="34" charset="0"/>
              </a:rPr>
              <a:t>TYPES OF CHANNELS</a:t>
            </a:r>
          </a:p>
        </p:txBody>
      </p:sp>
      <p:sp>
        <p:nvSpPr>
          <p:cNvPr id="3" name="Content Placeholder 2"/>
          <p:cNvSpPr>
            <a:spLocks noGrp="1"/>
          </p:cNvSpPr>
          <p:nvPr>
            <p:ph idx="1"/>
          </p:nvPr>
        </p:nvSpPr>
        <p:spPr>
          <a:xfrm>
            <a:off x="228600" y="990600"/>
            <a:ext cx="8686800" cy="5562600"/>
          </a:xfrm>
        </p:spPr>
        <p:txBody>
          <a:bodyPr>
            <a:normAutofit lnSpcReduction="10000"/>
          </a:bodyPr>
          <a:lstStyle/>
          <a:p>
            <a:pPr>
              <a:buNone/>
            </a:pPr>
            <a:r>
              <a:rPr lang="en-US" sz="2000" dirty="0">
                <a:latin typeface="Arial" pitchFamily="34" charset="0"/>
                <a:cs typeface="Arial" pitchFamily="34" charset="0"/>
              </a:rPr>
              <a:t>    Distribution channels are usually of 2 types:-</a:t>
            </a:r>
          </a:p>
          <a:p>
            <a:pPr>
              <a:buFont typeface="Wingdings" pitchFamily="2" charset="2"/>
              <a:buChar char="Ø"/>
            </a:pPr>
            <a:r>
              <a:rPr lang="en-US" sz="2000" dirty="0">
                <a:latin typeface="Arial" pitchFamily="34" charset="0"/>
                <a:cs typeface="Arial" pitchFamily="34" charset="0"/>
              </a:rPr>
              <a:t>DIRECT MARKETING CHANNEL</a:t>
            </a:r>
          </a:p>
          <a:p>
            <a:pPr>
              <a:buFont typeface="Wingdings" pitchFamily="2" charset="2"/>
              <a:buChar char="Ø"/>
            </a:pPr>
            <a:r>
              <a:rPr lang="en-US" sz="2000" dirty="0">
                <a:latin typeface="Arial" pitchFamily="34" charset="0"/>
                <a:cs typeface="Arial" pitchFamily="34" charset="0"/>
              </a:rPr>
              <a:t>INDIRECT MARKETING CHANNEL</a:t>
            </a:r>
          </a:p>
          <a:p>
            <a:pPr>
              <a:buFont typeface="Wingdings" pitchFamily="2" charset="2"/>
              <a:buChar char="Ø"/>
            </a:pPr>
            <a:endParaRPr lang="en-US" sz="2000" dirty="0">
              <a:latin typeface="Arial" pitchFamily="34" charset="0"/>
              <a:cs typeface="Arial" pitchFamily="34" charset="0"/>
            </a:endParaRPr>
          </a:p>
          <a:p>
            <a:pPr>
              <a:buNone/>
            </a:pPr>
            <a:r>
              <a:rPr lang="en-US" sz="2000" b="1" dirty="0">
                <a:latin typeface="Arial" pitchFamily="34" charset="0"/>
                <a:cs typeface="Arial" pitchFamily="34" charset="0"/>
              </a:rPr>
              <a:t>  DIRECT MARKETING CHANNEL:-</a:t>
            </a:r>
            <a:r>
              <a:rPr lang="en-US" sz="2000" dirty="0">
                <a:latin typeface="Arial" pitchFamily="34" charset="0"/>
                <a:cs typeface="Arial" pitchFamily="34" charset="0"/>
              </a:rPr>
              <a:t>this type of channel has no intermediaries. In this distribution system, the goods go from the producer to the consumer.</a:t>
            </a:r>
          </a:p>
          <a:p>
            <a:pPr>
              <a:buNone/>
            </a:pPr>
            <a:r>
              <a:rPr lang="en-US" sz="2000" dirty="0">
                <a:latin typeface="Arial" pitchFamily="34" charset="0"/>
                <a:cs typeface="Arial" pitchFamily="34" charset="0"/>
              </a:rPr>
              <a:t>    Ex-Eureka Forbes</a:t>
            </a:r>
          </a:p>
          <a:p>
            <a:pPr>
              <a:buNone/>
            </a:pPr>
            <a:endParaRPr lang="en-US" sz="2000" dirty="0">
              <a:latin typeface="Arial" pitchFamily="34" charset="0"/>
              <a:cs typeface="Arial" pitchFamily="34" charset="0"/>
            </a:endParaRPr>
          </a:p>
          <a:p>
            <a:pPr>
              <a:buNone/>
            </a:pPr>
            <a:endParaRPr lang="en-US" sz="2000" dirty="0">
              <a:latin typeface="Arial" pitchFamily="34" charset="0"/>
              <a:cs typeface="Arial" pitchFamily="34" charset="0"/>
            </a:endParaRPr>
          </a:p>
          <a:p>
            <a:pPr>
              <a:buNone/>
            </a:pPr>
            <a:r>
              <a:rPr lang="en-US" sz="2000" b="1" dirty="0">
                <a:latin typeface="Arial" pitchFamily="34" charset="0"/>
                <a:cs typeface="Arial" pitchFamily="34" charset="0"/>
              </a:rPr>
              <a:t>  INDIRECT MARKETING CHANNEL:-</a:t>
            </a:r>
            <a:r>
              <a:rPr lang="en-US" sz="2000" dirty="0">
                <a:latin typeface="Arial" pitchFamily="34" charset="0"/>
                <a:cs typeface="Arial" pitchFamily="34" charset="0"/>
              </a:rPr>
              <a:t>this may further be classified into following categories:</a:t>
            </a:r>
          </a:p>
          <a:p>
            <a:pPr>
              <a:buFont typeface="Wingdings" pitchFamily="2" charset="2"/>
              <a:buChar char="§"/>
            </a:pPr>
            <a:r>
              <a:rPr lang="en-US" sz="2000" u="sng" dirty="0">
                <a:latin typeface="Arial" pitchFamily="34" charset="0"/>
                <a:cs typeface="Arial" pitchFamily="34" charset="0"/>
              </a:rPr>
              <a:t>One-level channel:-</a:t>
            </a:r>
            <a:r>
              <a:rPr lang="en-US" sz="2000" dirty="0">
                <a:latin typeface="Arial" pitchFamily="34" charset="0"/>
                <a:cs typeface="Arial" pitchFamily="34" charset="0"/>
              </a:rPr>
              <a:t>in this type of channel there is only one intermediary between producer and consumer. This intermediary may be a retailer or a distributor.</a:t>
            </a:r>
          </a:p>
          <a:p>
            <a:pPr>
              <a:buNone/>
            </a:pPr>
            <a:r>
              <a:rPr lang="en-US" sz="2000" dirty="0">
                <a:latin typeface="Arial" pitchFamily="34" charset="0"/>
                <a:cs typeface="Arial" pitchFamily="34" charset="0"/>
              </a:rPr>
              <a:t>    Ex- washing machines, refrigerators or industrial product</a:t>
            </a:r>
          </a:p>
          <a:p>
            <a:pPr>
              <a:buFont typeface="Wingdings" pitchFamily="2" charset="2"/>
              <a:buChar char="§"/>
            </a:pPr>
            <a:endParaRPr lang="en-US" sz="2000"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458200" cy="6324600"/>
          </a:xfrm>
        </p:spPr>
        <p:txBody>
          <a:bodyPr>
            <a:normAutofit/>
          </a:bodyPr>
          <a:lstStyle/>
          <a:p>
            <a:pPr>
              <a:buFont typeface="Wingdings" pitchFamily="2" charset="2"/>
              <a:buChar char="§"/>
            </a:pPr>
            <a:endParaRPr lang="en-US" sz="2000" u="sng" dirty="0">
              <a:latin typeface="Arial" pitchFamily="34" charset="0"/>
              <a:cs typeface="Arial" pitchFamily="34" charset="0"/>
            </a:endParaRPr>
          </a:p>
          <a:p>
            <a:pPr>
              <a:buFont typeface="Wingdings" pitchFamily="2" charset="2"/>
              <a:buChar char="§"/>
            </a:pPr>
            <a:endParaRPr lang="en-US" sz="2000" u="sng" dirty="0">
              <a:latin typeface="Arial" pitchFamily="34" charset="0"/>
              <a:cs typeface="Arial" pitchFamily="34" charset="0"/>
            </a:endParaRPr>
          </a:p>
          <a:p>
            <a:pPr>
              <a:buFont typeface="Wingdings" pitchFamily="2" charset="2"/>
              <a:buChar char="§"/>
            </a:pPr>
            <a:endParaRPr lang="en-US" sz="2000" u="sng" dirty="0">
              <a:latin typeface="Arial" pitchFamily="34" charset="0"/>
              <a:cs typeface="Arial" pitchFamily="34" charset="0"/>
            </a:endParaRPr>
          </a:p>
          <a:p>
            <a:pPr>
              <a:buFont typeface="Wingdings" pitchFamily="2" charset="2"/>
              <a:buChar char="§"/>
            </a:pPr>
            <a:endParaRPr lang="en-US" sz="2000" u="sng" dirty="0">
              <a:latin typeface="Arial" pitchFamily="34" charset="0"/>
              <a:cs typeface="Arial" pitchFamily="34" charset="0"/>
            </a:endParaRPr>
          </a:p>
          <a:p>
            <a:pPr>
              <a:buFont typeface="Wingdings" pitchFamily="2" charset="2"/>
              <a:buChar char="§"/>
            </a:pPr>
            <a:r>
              <a:rPr lang="en-US" sz="2000" u="sng" dirty="0">
                <a:latin typeface="Arial" pitchFamily="34" charset="0"/>
                <a:cs typeface="Arial" pitchFamily="34" charset="0"/>
              </a:rPr>
              <a:t>Two-level channel:-</a:t>
            </a:r>
            <a:r>
              <a:rPr lang="en-US" sz="2000" dirty="0">
                <a:latin typeface="Arial" pitchFamily="34" charset="0"/>
                <a:cs typeface="Arial" pitchFamily="34" charset="0"/>
              </a:rPr>
              <a:t>this type of channel has two intermediaries, namely, wholesaler/distributor and retailer.</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
            </a:pPr>
            <a:r>
              <a:rPr lang="en-US" sz="2000" u="sng" dirty="0">
                <a:latin typeface="Arial" pitchFamily="34" charset="0"/>
                <a:cs typeface="Arial" pitchFamily="34" charset="0"/>
              </a:rPr>
              <a:t>Three-level channel:-</a:t>
            </a:r>
            <a:r>
              <a:rPr lang="en-US" sz="2000" dirty="0">
                <a:latin typeface="Arial" pitchFamily="34" charset="0"/>
                <a:cs typeface="Arial" pitchFamily="34" charset="0"/>
              </a:rPr>
              <a:t>this type of channel has three intermediaries, namely, distributor, wholesaler and retailer.  this pattern is also used for convenience products.</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
            </a:pPr>
            <a:r>
              <a:rPr lang="en-US" sz="2000" u="sng" dirty="0">
                <a:latin typeface="Arial" pitchFamily="34" charset="0"/>
                <a:cs typeface="Arial" pitchFamily="34" charset="0"/>
              </a:rPr>
              <a:t>Four-level channel:-</a:t>
            </a:r>
            <a:r>
              <a:rPr lang="en-US" sz="2000" dirty="0">
                <a:latin typeface="Arial" pitchFamily="34" charset="0"/>
                <a:cs typeface="Arial" pitchFamily="34" charset="0"/>
              </a:rPr>
              <a:t>this type of channel has four intermediaries, namely, agent, distributor, wholesaler and retailer. This type of channel is used for consumer durable products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457200"/>
          </a:xfrm>
        </p:spPr>
        <p:txBody>
          <a:bodyPr>
            <a:noAutofit/>
          </a:bodyPr>
          <a:lstStyle/>
          <a:p>
            <a:r>
              <a:rPr lang="en-US" sz="2400" dirty="0"/>
              <a:t> </a:t>
            </a:r>
            <a:r>
              <a:rPr lang="en-US" sz="2000" b="1" i="1" u="sng" dirty="0">
                <a:latin typeface="Arial" pitchFamily="34" charset="0"/>
                <a:cs typeface="Arial" pitchFamily="34" charset="0"/>
              </a:rPr>
              <a:t>Four channel through which marketers can reach customer’s:-</a:t>
            </a:r>
          </a:p>
        </p:txBody>
      </p:sp>
      <p:sp>
        <p:nvSpPr>
          <p:cNvPr id="3" name="Content Placeholder 2"/>
          <p:cNvSpPr>
            <a:spLocks noGrp="1"/>
          </p:cNvSpPr>
          <p:nvPr>
            <p:ph idx="1"/>
          </p:nvPr>
        </p:nvSpPr>
        <p:spPr>
          <a:xfrm>
            <a:off x="0" y="609600"/>
            <a:ext cx="8991600" cy="6019800"/>
          </a:xfrm>
        </p:spPr>
        <p:txBody>
          <a:bodyPr/>
          <a:lstStyle/>
          <a:p>
            <a:endParaRPr lang="en-US" dirty="0"/>
          </a:p>
        </p:txBody>
      </p:sp>
      <p:sp>
        <p:nvSpPr>
          <p:cNvPr id="4" name="Oval 3"/>
          <p:cNvSpPr/>
          <p:nvPr/>
        </p:nvSpPr>
        <p:spPr>
          <a:xfrm>
            <a:off x="0" y="7620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Arial" pitchFamily="34" charset="0"/>
                <a:cs typeface="Arial" pitchFamily="34" charset="0"/>
              </a:rPr>
              <a:t>Manufacturer</a:t>
            </a:r>
          </a:p>
        </p:txBody>
      </p:sp>
      <p:sp>
        <p:nvSpPr>
          <p:cNvPr id="5" name="Rounded Rectangle 4"/>
          <p:cNvSpPr/>
          <p:nvPr/>
        </p:nvSpPr>
        <p:spPr>
          <a:xfrm>
            <a:off x="228600" y="5638800"/>
            <a:ext cx="1447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customer</a:t>
            </a:r>
          </a:p>
        </p:txBody>
      </p:sp>
      <p:cxnSp>
        <p:nvCxnSpPr>
          <p:cNvPr id="7" name="Straight Arrow Connector 6"/>
          <p:cNvCxnSpPr/>
          <p:nvPr/>
        </p:nvCxnSpPr>
        <p:spPr>
          <a:xfrm rot="5400000">
            <a:off x="-1181894" y="3544094"/>
            <a:ext cx="4192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343400" y="7620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Arial" pitchFamily="34" charset="0"/>
                <a:cs typeface="Arial" pitchFamily="34" charset="0"/>
              </a:rPr>
              <a:t>Manufacturer</a:t>
            </a:r>
          </a:p>
        </p:txBody>
      </p:sp>
      <p:sp>
        <p:nvSpPr>
          <p:cNvPr id="15" name="Rounded Rectangle 14"/>
          <p:cNvSpPr/>
          <p:nvPr/>
        </p:nvSpPr>
        <p:spPr>
          <a:xfrm>
            <a:off x="2438400" y="2590800"/>
            <a:ext cx="12192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retailer</a:t>
            </a:r>
          </a:p>
        </p:txBody>
      </p:sp>
      <p:sp>
        <p:nvSpPr>
          <p:cNvPr id="16" name="Rounded Rectangle 15"/>
          <p:cNvSpPr/>
          <p:nvPr/>
        </p:nvSpPr>
        <p:spPr>
          <a:xfrm>
            <a:off x="2286000" y="5562600"/>
            <a:ext cx="1447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customer</a:t>
            </a:r>
          </a:p>
        </p:txBody>
      </p:sp>
      <p:sp>
        <p:nvSpPr>
          <p:cNvPr id="18" name="Oval 17"/>
          <p:cNvSpPr/>
          <p:nvPr/>
        </p:nvSpPr>
        <p:spPr>
          <a:xfrm>
            <a:off x="2209800" y="762000"/>
            <a:ext cx="1981200" cy="685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Arial" pitchFamily="34" charset="0"/>
                <a:cs typeface="Arial" pitchFamily="34" charset="0"/>
              </a:rPr>
              <a:t>Manufacturer</a:t>
            </a:r>
          </a:p>
        </p:txBody>
      </p:sp>
      <p:sp>
        <p:nvSpPr>
          <p:cNvPr id="19" name="Rounded Rectangle 18"/>
          <p:cNvSpPr/>
          <p:nvPr/>
        </p:nvSpPr>
        <p:spPr>
          <a:xfrm>
            <a:off x="4343400" y="2438400"/>
            <a:ext cx="1905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wholesaler</a:t>
            </a:r>
          </a:p>
        </p:txBody>
      </p:sp>
      <p:sp>
        <p:nvSpPr>
          <p:cNvPr id="20" name="Rounded Rectangle 19"/>
          <p:cNvSpPr/>
          <p:nvPr/>
        </p:nvSpPr>
        <p:spPr>
          <a:xfrm>
            <a:off x="4267200" y="3886200"/>
            <a:ext cx="2057400" cy="76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t>Retailer</a:t>
            </a:r>
          </a:p>
        </p:txBody>
      </p:sp>
      <p:sp>
        <p:nvSpPr>
          <p:cNvPr id="21" name="Rounded Rectangle 20"/>
          <p:cNvSpPr/>
          <p:nvPr/>
        </p:nvSpPr>
        <p:spPr>
          <a:xfrm>
            <a:off x="4495800" y="5562600"/>
            <a:ext cx="1524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Customer</a:t>
            </a:r>
          </a:p>
        </p:txBody>
      </p:sp>
      <p:sp>
        <p:nvSpPr>
          <p:cNvPr id="22" name="Oval 21"/>
          <p:cNvSpPr/>
          <p:nvPr/>
        </p:nvSpPr>
        <p:spPr>
          <a:xfrm>
            <a:off x="6553200" y="685800"/>
            <a:ext cx="20574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latin typeface="Arial" pitchFamily="34" charset="0"/>
                <a:cs typeface="Arial" pitchFamily="34" charset="0"/>
              </a:rPr>
              <a:t>Manufacturer</a:t>
            </a:r>
          </a:p>
        </p:txBody>
      </p:sp>
      <p:sp>
        <p:nvSpPr>
          <p:cNvPr id="23" name="Rounded Rectangle 22"/>
          <p:cNvSpPr/>
          <p:nvPr/>
        </p:nvSpPr>
        <p:spPr>
          <a:xfrm>
            <a:off x="6781800" y="2057400"/>
            <a:ext cx="18288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wholesaler</a:t>
            </a:r>
          </a:p>
        </p:txBody>
      </p:sp>
      <p:sp>
        <p:nvSpPr>
          <p:cNvPr id="24" name="Rounded Rectangle 23"/>
          <p:cNvSpPr/>
          <p:nvPr/>
        </p:nvSpPr>
        <p:spPr>
          <a:xfrm>
            <a:off x="6934200" y="4419600"/>
            <a:ext cx="1371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Retailer</a:t>
            </a:r>
          </a:p>
        </p:txBody>
      </p:sp>
      <p:sp>
        <p:nvSpPr>
          <p:cNvPr id="25" name="Rounded Rectangle 24"/>
          <p:cNvSpPr/>
          <p:nvPr/>
        </p:nvSpPr>
        <p:spPr>
          <a:xfrm>
            <a:off x="6858000" y="5562600"/>
            <a:ext cx="1524000" cy="609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Customer</a:t>
            </a:r>
          </a:p>
        </p:txBody>
      </p:sp>
      <p:sp>
        <p:nvSpPr>
          <p:cNvPr id="26" name="Rounded Rectangle 25"/>
          <p:cNvSpPr/>
          <p:nvPr/>
        </p:nvSpPr>
        <p:spPr>
          <a:xfrm>
            <a:off x="6858000" y="3429000"/>
            <a:ext cx="16002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Agent </a:t>
            </a:r>
          </a:p>
        </p:txBody>
      </p:sp>
      <p:cxnSp>
        <p:nvCxnSpPr>
          <p:cNvPr id="36" name="Straight Arrow Connector 35"/>
          <p:cNvCxnSpPr>
            <a:endCxn id="15" idx="0"/>
          </p:cNvCxnSpPr>
          <p:nvPr/>
        </p:nvCxnSpPr>
        <p:spPr>
          <a:xfrm rot="5400000">
            <a:off x="2476500" y="20193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endCxn id="16" idx="0"/>
          </p:cNvCxnSpPr>
          <p:nvPr/>
        </p:nvCxnSpPr>
        <p:spPr>
          <a:xfrm rot="16200000" flipH="1">
            <a:off x="1771650" y="4324350"/>
            <a:ext cx="24384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endCxn id="19" idx="0"/>
          </p:cNvCxnSpPr>
          <p:nvPr/>
        </p:nvCxnSpPr>
        <p:spPr>
          <a:xfrm rot="16200000" flipH="1">
            <a:off x="4782344" y="1924844"/>
            <a:ext cx="989806" cy="37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a:stCxn id="19" idx="2"/>
            <a:endCxn id="20" idx="0"/>
          </p:cNvCxnSpPr>
          <p:nvPr/>
        </p:nvCxnSpPr>
        <p:spPr>
          <a:xfrm rot="5400000">
            <a:off x="4914900" y="3505200"/>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21" idx="0"/>
          </p:cNvCxnSpPr>
          <p:nvPr/>
        </p:nvCxnSpPr>
        <p:spPr>
          <a:xfrm rot="5400000">
            <a:off x="4801394" y="5104606"/>
            <a:ext cx="914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rot="16200000" flipH="1">
            <a:off x="7258050" y="1733550"/>
            <a:ext cx="6096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H="1">
            <a:off x="7181850" y="3028950"/>
            <a:ext cx="7620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rot="5400000">
            <a:off x="7315200" y="41910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Arrow Connector 81"/>
          <p:cNvCxnSpPr/>
          <p:nvPr/>
        </p:nvCxnSpPr>
        <p:spPr>
          <a:xfrm rot="5400000">
            <a:off x="7315994" y="5333206"/>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457200"/>
          </a:xfrm>
        </p:spPr>
        <p:txBody>
          <a:bodyPr>
            <a:noAutofit/>
          </a:bodyPr>
          <a:lstStyle/>
          <a:p>
            <a:r>
              <a:rPr lang="en-US" sz="2800" b="1" i="1" u="sng" dirty="0">
                <a:latin typeface="Arial" pitchFamily="34" charset="0"/>
                <a:cs typeface="Arial" pitchFamily="34" charset="0"/>
              </a:rPr>
              <a:t>Decision areas in channel management:-</a:t>
            </a:r>
            <a:endParaRPr lang="en-US" sz="2800" dirty="0"/>
          </a:p>
        </p:txBody>
      </p:sp>
      <p:sp>
        <p:nvSpPr>
          <p:cNvPr id="3" name="Content Placeholder 2"/>
          <p:cNvSpPr>
            <a:spLocks noGrp="1"/>
          </p:cNvSpPr>
          <p:nvPr>
            <p:ph idx="1"/>
          </p:nvPr>
        </p:nvSpPr>
        <p:spPr>
          <a:xfrm>
            <a:off x="304800" y="762000"/>
            <a:ext cx="8534400" cy="5867400"/>
          </a:xfrm>
        </p:spPr>
        <p:txBody>
          <a:bodyPr/>
          <a:lstStyle/>
          <a:p>
            <a:endParaRPr lang="en-US" dirty="0"/>
          </a:p>
        </p:txBody>
      </p:sp>
      <p:sp>
        <p:nvSpPr>
          <p:cNvPr id="4" name="Rectangle 3"/>
          <p:cNvSpPr/>
          <p:nvPr/>
        </p:nvSpPr>
        <p:spPr>
          <a:xfrm>
            <a:off x="2362200" y="914400"/>
            <a:ext cx="4495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Formulating the channel strategy</a:t>
            </a:r>
          </a:p>
        </p:txBody>
      </p:sp>
      <p:sp>
        <p:nvSpPr>
          <p:cNvPr id="5" name="Rectangle 4"/>
          <p:cNvSpPr/>
          <p:nvPr/>
        </p:nvSpPr>
        <p:spPr>
          <a:xfrm>
            <a:off x="2438400" y="1828800"/>
            <a:ext cx="4343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Designing the channel structure</a:t>
            </a:r>
          </a:p>
        </p:txBody>
      </p:sp>
      <p:sp>
        <p:nvSpPr>
          <p:cNvPr id="6" name="Rectangle 5"/>
          <p:cNvSpPr/>
          <p:nvPr/>
        </p:nvSpPr>
        <p:spPr>
          <a:xfrm>
            <a:off x="2362200" y="2819400"/>
            <a:ext cx="4419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Selecting the channel members</a:t>
            </a:r>
          </a:p>
        </p:txBody>
      </p:sp>
      <p:sp>
        <p:nvSpPr>
          <p:cNvPr id="7" name="Rectangle 6"/>
          <p:cNvSpPr/>
          <p:nvPr/>
        </p:nvSpPr>
        <p:spPr>
          <a:xfrm>
            <a:off x="2362200" y="3886200"/>
            <a:ext cx="4343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Motivating/ training channel members</a:t>
            </a:r>
          </a:p>
        </p:txBody>
      </p:sp>
      <p:sp>
        <p:nvSpPr>
          <p:cNvPr id="8" name="Rectangle 7"/>
          <p:cNvSpPr/>
          <p:nvPr/>
        </p:nvSpPr>
        <p:spPr>
          <a:xfrm>
            <a:off x="2438400" y="4876800"/>
            <a:ext cx="42672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Coordinating the channel strategy  with the marketing mix</a:t>
            </a:r>
          </a:p>
        </p:txBody>
      </p:sp>
      <p:sp>
        <p:nvSpPr>
          <p:cNvPr id="9" name="Rectangle 8"/>
          <p:cNvSpPr/>
          <p:nvPr/>
        </p:nvSpPr>
        <p:spPr>
          <a:xfrm>
            <a:off x="2438400" y="5715000"/>
            <a:ext cx="4495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Evaluation channel member performance</a:t>
            </a:r>
          </a:p>
        </p:txBody>
      </p:sp>
      <p:cxnSp>
        <p:nvCxnSpPr>
          <p:cNvPr id="11" name="Straight Arrow Connector 10"/>
          <p:cNvCxnSpPr/>
          <p:nvPr/>
        </p:nvCxnSpPr>
        <p:spPr>
          <a:xfrm rot="5400000">
            <a:off x="4229100" y="16383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153694" y="2628106"/>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4152900" y="36195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4191794" y="4647406"/>
            <a:ext cx="4564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229100" y="55245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267200" y="64770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10800000">
            <a:off x="914400" y="6629400"/>
            <a:ext cx="3505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flipH="1" flipV="1">
            <a:off x="-1829594" y="3886200"/>
            <a:ext cx="54871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4" idx="1"/>
          </p:cNvCxnSpPr>
          <p:nvPr/>
        </p:nvCxnSpPr>
        <p:spPr>
          <a:xfrm>
            <a:off x="914400" y="1143000"/>
            <a:ext cx="1447800" cy="3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609600"/>
          </a:xfrm>
        </p:spPr>
        <p:txBody>
          <a:bodyPr>
            <a:normAutofit/>
          </a:bodyPr>
          <a:lstStyle/>
          <a:p>
            <a:r>
              <a:rPr lang="en-US" sz="2800" b="1" i="1" dirty="0">
                <a:solidFill>
                  <a:srgbClr val="FF0000"/>
                </a:solidFill>
                <a:latin typeface="Arial" pitchFamily="34" charset="0"/>
                <a:cs typeface="Arial" pitchFamily="34" charset="0"/>
              </a:rPr>
              <a:t>FORMULATING CHANNEL STRATEGY:-</a:t>
            </a:r>
          </a:p>
        </p:txBody>
      </p:sp>
      <p:sp>
        <p:nvSpPr>
          <p:cNvPr id="3" name="Content Placeholder 2"/>
          <p:cNvSpPr>
            <a:spLocks noGrp="1"/>
          </p:cNvSpPr>
          <p:nvPr>
            <p:ph idx="1"/>
          </p:nvPr>
        </p:nvSpPr>
        <p:spPr>
          <a:xfrm>
            <a:off x="228600" y="990600"/>
            <a:ext cx="8610600" cy="5638800"/>
          </a:xfrm>
        </p:spPr>
        <p:txBody>
          <a:bodyPr>
            <a:normAutofit/>
          </a:bodyPr>
          <a:lstStyle/>
          <a:p>
            <a:pPr>
              <a:buFont typeface="Wingdings" pitchFamily="2" charset="2"/>
              <a:buChar char="Ø"/>
            </a:pPr>
            <a:r>
              <a:rPr lang="en-US" sz="2000" dirty="0">
                <a:latin typeface="Arial" pitchFamily="34" charset="0"/>
                <a:cs typeface="Arial" pitchFamily="34" charset="0"/>
              </a:rPr>
              <a:t>The most crucial aspect is the choice of a level of service by which an enterprise might seek to secure competitive advantage.</a:t>
            </a:r>
          </a:p>
          <a:p>
            <a:pPr>
              <a:buFont typeface="Wingdings" pitchFamily="2" charset="2"/>
              <a:buChar char="Ø"/>
            </a:pPr>
            <a:r>
              <a:rPr lang="en-US" sz="2000" dirty="0">
                <a:latin typeface="Arial" pitchFamily="34" charset="0"/>
                <a:cs typeface="Arial" pitchFamily="34" charset="0"/>
              </a:rPr>
              <a:t>The importance of channel strategy is likely to depends upon the existence of one or more of following condition:</a:t>
            </a:r>
          </a:p>
          <a:p>
            <a:pPr>
              <a:buFont typeface="Wingdings" pitchFamily="2" charset="2"/>
              <a:buChar char="§"/>
            </a:pPr>
            <a:r>
              <a:rPr lang="en-US" sz="2000" dirty="0">
                <a:latin typeface="Arial" pitchFamily="34" charset="0"/>
                <a:cs typeface="Arial" pitchFamily="34" charset="0"/>
              </a:rPr>
              <a:t>Target markets demand a strong emphasis on distribution.</a:t>
            </a:r>
          </a:p>
          <a:p>
            <a:pPr>
              <a:buFont typeface="Wingdings" pitchFamily="2" charset="2"/>
              <a:buChar char="§"/>
            </a:pPr>
            <a:r>
              <a:rPr lang="en-US" sz="2000" dirty="0">
                <a:latin typeface="Arial" pitchFamily="34" charset="0"/>
                <a:cs typeface="Arial" pitchFamily="34" charset="0"/>
              </a:rPr>
              <a:t>Competitive party exists in other marketing mix variables, with the need for channel strategy to provide some differential advantage.</a:t>
            </a:r>
          </a:p>
          <a:p>
            <a:pPr>
              <a:buFont typeface="Wingdings" pitchFamily="2" charset="2"/>
              <a:buChar char="§"/>
            </a:pPr>
            <a:r>
              <a:rPr lang="en-US" sz="2000" dirty="0">
                <a:latin typeface="Arial" pitchFamily="34" charset="0"/>
                <a:cs typeface="Arial" pitchFamily="34" charset="0"/>
              </a:rPr>
              <a:t>Competitive vulnerability exists because of distribution neglect.</a:t>
            </a:r>
          </a:p>
          <a:p>
            <a:pPr>
              <a:buFont typeface="Wingdings" pitchFamily="2" charset="2"/>
              <a:buChar char="§"/>
            </a:pPr>
            <a:r>
              <a:rPr lang="en-US" sz="2000" dirty="0">
                <a:latin typeface="Arial" pitchFamily="34" charset="0"/>
                <a:cs typeface="Arial" pitchFamily="34" charset="0"/>
              </a:rPr>
              <a:t>Opportunities for synergy exist through channel strategy.</a:t>
            </a:r>
          </a:p>
          <a:p>
            <a:pPr>
              <a:buFont typeface="Wingdings" pitchFamily="2" charset="2"/>
              <a:buChar char="§"/>
            </a:pPr>
            <a:endParaRPr lang="en-US" sz="2000" b="1" i="1" dirty="0">
              <a:latin typeface="Arial" pitchFamily="34" charset="0"/>
              <a:cs typeface="Arial" pitchFamily="34" charset="0"/>
            </a:endParaRPr>
          </a:p>
          <a:p>
            <a:pPr>
              <a:buNone/>
            </a:pPr>
            <a:r>
              <a:rPr lang="en-US" sz="2800" b="1" i="1" dirty="0">
                <a:latin typeface="Arial" pitchFamily="34" charset="0"/>
                <a:cs typeface="Arial" pitchFamily="34" charset="0"/>
              </a:rPr>
              <a:t> </a:t>
            </a:r>
            <a:r>
              <a:rPr lang="en-US" sz="2800" b="1" i="1" dirty="0">
                <a:solidFill>
                  <a:srgbClr val="FF0000"/>
                </a:solidFill>
                <a:latin typeface="Arial" pitchFamily="34" charset="0"/>
                <a:cs typeface="Arial" pitchFamily="34" charset="0"/>
              </a:rPr>
              <a:t>DESIGNING THE CHANNEL STRUCTURE:-</a:t>
            </a:r>
          </a:p>
          <a:p>
            <a:pPr>
              <a:buFont typeface="Wingdings" pitchFamily="2" charset="2"/>
              <a:buChar char="Ø"/>
            </a:pPr>
            <a:r>
              <a:rPr lang="en-US" sz="2000" dirty="0">
                <a:latin typeface="Arial" pitchFamily="34" charset="0"/>
                <a:cs typeface="Arial" pitchFamily="34" charset="0"/>
              </a:rPr>
              <a:t>While designing the structure certain question need to be answered:</a:t>
            </a:r>
          </a:p>
          <a:p>
            <a:pPr>
              <a:buFont typeface="Wingdings" pitchFamily="2" charset="2"/>
              <a:buChar char="§"/>
            </a:pPr>
            <a:r>
              <a:rPr lang="en-US" sz="2000" dirty="0">
                <a:latin typeface="Arial" pitchFamily="34" charset="0"/>
                <a:cs typeface="Arial" pitchFamily="34" charset="0"/>
              </a:rPr>
              <a:t>Can they effect distribution better than intermediaries at an equivalent cost?</a:t>
            </a:r>
          </a:p>
          <a:p>
            <a:pPr>
              <a:buFont typeface="Wingdings" pitchFamily="2" charset="2"/>
              <a:buChar char="§"/>
            </a:pPr>
            <a:r>
              <a:rPr lang="en-US" sz="2000" dirty="0">
                <a:latin typeface="Arial" pitchFamily="34" charset="0"/>
                <a:cs typeface="Arial" pitchFamily="34" charset="0"/>
              </a:rPr>
              <a:t>Can  they affect distribution as well as intermediaries at a lower cost?</a:t>
            </a:r>
          </a:p>
          <a:p>
            <a:pPr>
              <a:buFont typeface="Wingdings" pitchFamily="2" charset="2"/>
              <a:buChar char="Ø"/>
            </a:pPr>
            <a:endParaRPr lang="en-US" sz="2800" b="1" i="1" dirty="0">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382000" cy="533400"/>
          </a:xfrm>
        </p:spPr>
        <p:txBody>
          <a:bodyPr>
            <a:normAutofit/>
          </a:bodyPr>
          <a:lstStyle/>
          <a:p>
            <a:r>
              <a:rPr lang="en-US" sz="3200" b="1" i="1" dirty="0">
                <a:solidFill>
                  <a:srgbClr val="FF0000"/>
                </a:solidFill>
                <a:latin typeface="Arial" pitchFamily="34" charset="0"/>
                <a:cs typeface="Arial" pitchFamily="34" charset="0"/>
              </a:rPr>
              <a:t>SELECTING THE CHANNEL MEMBERS:-</a:t>
            </a:r>
          </a:p>
        </p:txBody>
      </p:sp>
      <p:sp>
        <p:nvSpPr>
          <p:cNvPr id="3" name="Content Placeholder 2"/>
          <p:cNvSpPr>
            <a:spLocks noGrp="1"/>
          </p:cNvSpPr>
          <p:nvPr>
            <p:ph idx="1"/>
          </p:nvPr>
        </p:nvSpPr>
        <p:spPr>
          <a:xfrm>
            <a:off x="228600" y="990600"/>
            <a:ext cx="8610600" cy="5486400"/>
          </a:xfrm>
        </p:spPr>
        <p:txBody>
          <a:bodyPr>
            <a:normAutofit lnSpcReduction="10000"/>
          </a:bodyPr>
          <a:lstStyle/>
          <a:p>
            <a:pPr>
              <a:buFont typeface="Wingdings" pitchFamily="2" charset="2"/>
              <a:buChar char="Ø"/>
            </a:pPr>
            <a:r>
              <a:rPr lang="en-US" sz="2000" dirty="0">
                <a:latin typeface="Arial" pitchFamily="34" charset="0"/>
                <a:cs typeface="Arial" pitchFamily="34" charset="0"/>
              </a:rPr>
              <a:t>Consideration need to be given to:</a:t>
            </a:r>
          </a:p>
          <a:p>
            <a:pPr>
              <a:buFont typeface="Wingdings" pitchFamily="2" charset="2"/>
              <a:buChar char="§"/>
            </a:pPr>
            <a:r>
              <a:rPr lang="en-US" sz="2000" dirty="0">
                <a:latin typeface="Arial" pitchFamily="34" charset="0"/>
                <a:cs typeface="Arial" pitchFamily="34" charset="0"/>
              </a:rPr>
              <a:t>Economic criteria</a:t>
            </a:r>
          </a:p>
          <a:p>
            <a:pPr>
              <a:buFont typeface="Wingdings" pitchFamily="2" charset="2"/>
              <a:buChar char="§"/>
            </a:pPr>
            <a:r>
              <a:rPr lang="en-US" sz="2000" dirty="0">
                <a:latin typeface="Arial" pitchFamily="34" charset="0"/>
                <a:cs typeface="Arial" pitchFamily="34" charset="0"/>
              </a:rPr>
              <a:t>Control criteria</a:t>
            </a:r>
          </a:p>
          <a:p>
            <a:pPr>
              <a:buFont typeface="Wingdings" pitchFamily="2" charset="2"/>
              <a:buChar char="§"/>
            </a:pPr>
            <a:r>
              <a:rPr lang="en-US" sz="2000" dirty="0">
                <a:latin typeface="Arial" pitchFamily="34" charset="0"/>
                <a:cs typeface="Arial" pitchFamily="34" charset="0"/>
              </a:rPr>
              <a:t>Adaptive criteria</a:t>
            </a:r>
          </a:p>
          <a:p>
            <a:pPr>
              <a:buFont typeface="Wingdings" pitchFamily="2" charset="2"/>
              <a:buChar char="§"/>
            </a:pPr>
            <a:r>
              <a:rPr lang="en-US" sz="2000" dirty="0">
                <a:latin typeface="Arial" pitchFamily="34" charset="0"/>
                <a:cs typeface="Arial" pitchFamily="34" charset="0"/>
              </a:rPr>
              <a:t>End user considerations</a:t>
            </a:r>
          </a:p>
          <a:p>
            <a:pPr>
              <a:buFont typeface="Wingdings" pitchFamily="2" charset="2"/>
              <a:buChar char="§"/>
            </a:pPr>
            <a:r>
              <a:rPr lang="en-US" sz="2000" dirty="0">
                <a:latin typeface="Arial" pitchFamily="34" charset="0"/>
                <a:cs typeface="Arial" pitchFamily="34" charset="0"/>
              </a:rPr>
              <a:t>Product characteristics</a:t>
            </a:r>
          </a:p>
          <a:p>
            <a:pPr>
              <a:buFont typeface="Wingdings" pitchFamily="2" charset="2"/>
              <a:buChar char="§"/>
            </a:pPr>
            <a:r>
              <a:rPr lang="en-US" sz="2000" dirty="0">
                <a:latin typeface="Arial" pitchFamily="34" charset="0"/>
                <a:cs typeface="Arial" pitchFamily="34" charset="0"/>
              </a:rPr>
              <a:t>Manufacturer’s capability &amp; resources</a:t>
            </a:r>
          </a:p>
          <a:p>
            <a:pPr>
              <a:buFont typeface="Wingdings" pitchFamily="2" charset="2"/>
              <a:buChar char="§"/>
            </a:pPr>
            <a:endParaRPr lang="en-US" sz="2000" dirty="0">
              <a:latin typeface="Arial" pitchFamily="34" charset="0"/>
              <a:cs typeface="Arial" pitchFamily="34" charset="0"/>
            </a:endParaRPr>
          </a:p>
          <a:p>
            <a:pPr>
              <a:buNone/>
            </a:pPr>
            <a:r>
              <a:rPr lang="en-US" sz="2800" b="1" i="1" dirty="0">
                <a:solidFill>
                  <a:srgbClr val="FF0000"/>
                </a:solidFill>
                <a:latin typeface="Arial" pitchFamily="34" charset="0"/>
                <a:cs typeface="Arial" pitchFamily="34" charset="0"/>
              </a:rPr>
              <a:t>TRAINING &amp; MOTIVATING THE CHANNEL MEMBERS:-</a:t>
            </a:r>
          </a:p>
          <a:p>
            <a:pPr>
              <a:buFont typeface="Wingdings" pitchFamily="2" charset="2"/>
              <a:buChar char="Ø"/>
            </a:pPr>
            <a:r>
              <a:rPr lang="en-US" sz="2000" dirty="0">
                <a:latin typeface="Arial" pitchFamily="34" charset="0"/>
                <a:cs typeface="Arial" pitchFamily="34" charset="0"/>
              </a:rPr>
              <a:t>Training is a process of providing the intermediaries with specific</a:t>
            </a:r>
          </a:p>
          <a:p>
            <a:pPr>
              <a:buNone/>
            </a:pPr>
            <a:r>
              <a:rPr lang="en-US" sz="2000" dirty="0">
                <a:latin typeface="Arial" pitchFamily="34" charset="0"/>
                <a:cs typeface="Arial" pitchFamily="34" charset="0"/>
              </a:rPr>
              <a:t>    Skills for performing their task better &amp; keeping them to correct deficiencies in their sales performance.</a:t>
            </a:r>
          </a:p>
          <a:p>
            <a:pPr>
              <a:buFont typeface="Wingdings" pitchFamily="2" charset="2"/>
              <a:buChar char="Ø"/>
            </a:pPr>
            <a:r>
              <a:rPr lang="en-US" sz="2000" dirty="0">
                <a:latin typeface="Arial" pitchFamily="34" charset="0"/>
                <a:cs typeface="Arial" pitchFamily="34" charset="0"/>
              </a:rPr>
              <a:t>Training program creates a win-win situation for both individual and the organization.</a:t>
            </a:r>
          </a:p>
          <a:p>
            <a:pPr>
              <a:buFont typeface="Wingdings" pitchFamily="2" charset="2"/>
              <a:buChar char="§"/>
            </a:pPr>
            <a:endParaRPr lang="en-US" sz="2000" dirty="0">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534400" cy="609600"/>
          </a:xfrm>
        </p:spPr>
        <p:txBody>
          <a:bodyPr>
            <a:normAutofit/>
          </a:bodyPr>
          <a:lstStyle/>
          <a:p>
            <a:r>
              <a:rPr lang="en-US" sz="3200" b="1" i="1" u="sng" dirty="0">
                <a:solidFill>
                  <a:srgbClr val="FF0000"/>
                </a:solidFill>
                <a:latin typeface="Arial" pitchFamily="34" charset="0"/>
                <a:cs typeface="Arial" pitchFamily="34" charset="0"/>
              </a:rPr>
              <a:t>CHANNEL CONFLICT:-</a:t>
            </a:r>
          </a:p>
        </p:txBody>
      </p:sp>
      <p:sp>
        <p:nvSpPr>
          <p:cNvPr id="3" name="Content Placeholder 2"/>
          <p:cNvSpPr>
            <a:spLocks noGrp="1"/>
          </p:cNvSpPr>
          <p:nvPr>
            <p:ph idx="1"/>
          </p:nvPr>
        </p:nvSpPr>
        <p:spPr>
          <a:xfrm>
            <a:off x="228600" y="990600"/>
            <a:ext cx="8686800" cy="5638800"/>
          </a:xfrm>
        </p:spPr>
        <p:txBody>
          <a:bodyPr>
            <a:normAutofit/>
          </a:bodyPr>
          <a:lstStyle/>
          <a:p>
            <a:pPr>
              <a:buFont typeface="Wingdings" pitchFamily="2" charset="2"/>
              <a:buChar char="Ø"/>
            </a:pPr>
            <a:r>
              <a:rPr lang="en-US" sz="2000" dirty="0">
                <a:latin typeface="Arial" pitchFamily="34" charset="0"/>
                <a:cs typeface="Arial" pitchFamily="34" charset="0"/>
              </a:rPr>
              <a:t>This defines as tension/clashes between channel members as a result of perceived unfairness.</a:t>
            </a:r>
          </a:p>
          <a:p>
            <a:pPr>
              <a:buFont typeface="Wingdings" pitchFamily="2" charset="2"/>
              <a:buChar char="Ø"/>
            </a:pPr>
            <a:endParaRPr lang="en-US" sz="2000" dirty="0">
              <a:latin typeface="Arial" pitchFamily="34" charset="0"/>
              <a:cs typeface="Arial" pitchFamily="34" charset="0"/>
            </a:endParaRPr>
          </a:p>
          <a:p>
            <a:pPr>
              <a:buFont typeface="Wingdings" pitchFamily="2" charset="2"/>
              <a:buChar char="Ø"/>
            </a:pPr>
            <a:r>
              <a:rPr lang="en-US" sz="2000" dirty="0">
                <a:latin typeface="Arial" pitchFamily="34" charset="0"/>
                <a:cs typeface="Arial" pitchFamily="34" charset="0"/>
              </a:rPr>
              <a:t>Vertical conflict arises when there is a clash of interests between at 2 different levels( like wholesaler &amp; retailer).</a:t>
            </a:r>
          </a:p>
          <a:p>
            <a:pPr>
              <a:buFont typeface="Wingdings" pitchFamily="2" charset="2"/>
              <a:buChar char="Ø"/>
            </a:pPr>
            <a:endParaRPr lang="en-US" sz="2000" dirty="0">
              <a:latin typeface="Arial" pitchFamily="34" charset="0"/>
              <a:cs typeface="Arial" pitchFamily="34" charset="0"/>
            </a:endParaRPr>
          </a:p>
          <a:p>
            <a:pPr>
              <a:buFont typeface="Wingdings" pitchFamily="2" charset="2"/>
              <a:buChar char="Ø"/>
            </a:pPr>
            <a:r>
              <a:rPr lang="en-US" sz="2000" dirty="0">
                <a:latin typeface="Arial" pitchFamily="34" charset="0"/>
                <a:cs typeface="Arial" pitchFamily="34" charset="0"/>
              </a:rPr>
              <a:t>Horizontal conflict is between members at the same level.</a:t>
            </a:r>
          </a:p>
          <a:p>
            <a:pPr>
              <a:buFont typeface="Wingdings" pitchFamily="2" charset="2"/>
              <a:buChar char="Ø"/>
            </a:pPr>
            <a:endParaRPr lang="en-US" sz="2000" dirty="0">
              <a:latin typeface="Arial" pitchFamily="34" charset="0"/>
              <a:cs typeface="Arial" pitchFamily="34" charset="0"/>
            </a:endParaRPr>
          </a:p>
          <a:p>
            <a:pPr>
              <a:buFont typeface="Wingdings" pitchFamily="2" charset="2"/>
              <a:buChar char="Ø"/>
            </a:pPr>
            <a:r>
              <a:rPr lang="en-US" sz="2000" dirty="0">
                <a:latin typeface="Arial" pitchFamily="34" charset="0"/>
                <a:cs typeface="Arial" pitchFamily="34" charset="0"/>
              </a:rPr>
              <a:t>Conflict can be caused by unfair manufacturer policies.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3200" b="1" i="1" u="sng" dirty="0">
                <a:latin typeface="Arial" pitchFamily="34" charset="0"/>
                <a:cs typeface="Arial" pitchFamily="34" charset="0"/>
              </a:rPr>
              <a:t>CONCLUSION:-</a:t>
            </a:r>
          </a:p>
        </p:txBody>
      </p:sp>
      <p:sp>
        <p:nvSpPr>
          <p:cNvPr id="3" name="Content Placeholder 2"/>
          <p:cNvSpPr>
            <a:spLocks noGrp="1"/>
          </p:cNvSpPr>
          <p:nvPr>
            <p:ph idx="1"/>
          </p:nvPr>
        </p:nvSpPr>
        <p:spPr>
          <a:xfrm>
            <a:off x="304800" y="1371600"/>
            <a:ext cx="8610600" cy="5181600"/>
          </a:xfrm>
        </p:spPr>
        <p:txBody>
          <a:bodyPr/>
          <a:lstStyle/>
          <a:p>
            <a:pPr>
              <a:buNone/>
            </a:pPr>
            <a:r>
              <a:rPr lang="en-US" sz="2000" dirty="0">
                <a:latin typeface="Arial" pitchFamily="34" charset="0"/>
                <a:cs typeface="Arial" pitchFamily="34" charset="0"/>
              </a:rPr>
              <a:t>  Channel management must be responsive to the changing needs and </a:t>
            </a:r>
          </a:p>
          <a:p>
            <a:pPr>
              <a:buNone/>
            </a:pPr>
            <a:r>
              <a:rPr lang="en-US" sz="2000" dirty="0">
                <a:latin typeface="Arial" pitchFamily="34" charset="0"/>
                <a:cs typeface="Arial" pitchFamily="34" charset="0"/>
              </a:rPr>
              <a:t>wants of customers and to the development of new channel systems by </a:t>
            </a:r>
          </a:p>
          <a:p>
            <a:pPr>
              <a:buNone/>
            </a:pPr>
            <a:r>
              <a:rPr lang="en-US" sz="2000" dirty="0">
                <a:latin typeface="Arial" pitchFamily="34" charset="0"/>
                <a:cs typeface="Arial" pitchFamily="34" charset="0"/>
              </a:rPr>
              <a:t>competitors. Marketing management  must monitor  channel effectiveness </a:t>
            </a:r>
          </a:p>
          <a:p>
            <a:pPr>
              <a:buNone/>
            </a:pPr>
            <a:r>
              <a:rPr lang="en-US" sz="2000" dirty="0">
                <a:latin typeface="Arial" pitchFamily="34" charset="0"/>
                <a:cs typeface="Arial" pitchFamily="34" charset="0"/>
              </a:rPr>
              <a:t>and improve distribution networks to match changing conditions and </a:t>
            </a:r>
          </a:p>
          <a:p>
            <a:pPr>
              <a:buNone/>
            </a:pPr>
            <a:r>
              <a:rPr lang="en-US" sz="2000" dirty="0">
                <a:latin typeface="Arial" pitchFamily="34" charset="0"/>
                <a:cs typeface="Arial" pitchFamily="34" charset="0"/>
              </a:rPr>
              <a:t>potential market opportunities</a:t>
            </a:r>
            <a:r>
              <a:rPr lang="en-US"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t2.gstatic.com/images?q=tbn:ANd9GcSJFdR7r1NvEtDdnwbwvBR1FAeANZ4yo6OGmxakEaytwR2ie6qW"/>
          <p:cNvPicPr>
            <a:picLocks noGrp="1"/>
          </p:cNvPicPr>
          <p:nvPr>
            <p:ph idx="1"/>
          </p:nvPr>
        </p:nvPicPr>
        <p:blipFill>
          <a:blip r:embed="rId2"/>
          <a:srcRect/>
          <a:stretch>
            <a:fillRect/>
          </a:stretch>
        </p:blipFill>
        <p:spPr bwMode="auto">
          <a:xfrm>
            <a:off x="304800" y="911310"/>
            <a:ext cx="8305800" cy="533709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r>
              <a:rPr lang="en-US" sz="3600" b="1" i="1" u="sng" dirty="0">
                <a:latin typeface="Arial" pitchFamily="34" charset="0"/>
                <a:cs typeface="Arial" pitchFamily="34" charset="0"/>
              </a:rPr>
              <a:t>CONTENTS:-</a:t>
            </a:r>
          </a:p>
        </p:txBody>
      </p:sp>
      <p:sp>
        <p:nvSpPr>
          <p:cNvPr id="3" name="Content Placeholder 2"/>
          <p:cNvSpPr>
            <a:spLocks noGrp="1"/>
          </p:cNvSpPr>
          <p:nvPr>
            <p:ph idx="1"/>
          </p:nvPr>
        </p:nvSpPr>
        <p:spPr>
          <a:xfrm>
            <a:off x="457200" y="1371600"/>
            <a:ext cx="8229600" cy="4953000"/>
          </a:xfrm>
        </p:spPr>
        <p:txBody>
          <a:bodyPr>
            <a:normAutofit/>
          </a:bodyPr>
          <a:lstStyle/>
          <a:p>
            <a:pPr>
              <a:buFont typeface="Wingdings" pitchFamily="2" charset="2"/>
              <a:buChar char="Ø"/>
            </a:pPr>
            <a:r>
              <a:rPr lang="en-US" sz="2400" dirty="0"/>
              <a:t>DEFINITION</a:t>
            </a:r>
          </a:p>
          <a:p>
            <a:pPr>
              <a:buNone/>
            </a:pPr>
            <a:endParaRPr lang="en-US" sz="2400" dirty="0"/>
          </a:p>
          <a:p>
            <a:pPr>
              <a:buFont typeface="Wingdings" pitchFamily="2" charset="2"/>
              <a:buChar char="Ø"/>
            </a:pPr>
            <a:r>
              <a:rPr lang="en-US" sz="2400" dirty="0"/>
              <a:t>TYPES OF CHANNEL MAMBERS</a:t>
            </a:r>
          </a:p>
          <a:p>
            <a:pPr>
              <a:buNone/>
            </a:pPr>
            <a:endParaRPr lang="en-US" sz="2400" dirty="0"/>
          </a:p>
          <a:p>
            <a:pPr>
              <a:buFont typeface="Wingdings" pitchFamily="2" charset="2"/>
              <a:buChar char="Ø"/>
            </a:pPr>
            <a:r>
              <a:rPr lang="en-US" sz="2400" dirty="0"/>
              <a:t>TYPES OF CHANNEL</a:t>
            </a:r>
          </a:p>
          <a:p>
            <a:pPr>
              <a:buFont typeface="Wingdings" pitchFamily="2" charset="2"/>
              <a:buChar char="Ø"/>
            </a:pPr>
            <a:endParaRPr lang="en-US" sz="2400" dirty="0"/>
          </a:p>
          <a:p>
            <a:pPr>
              <a:buFont typeface="Wingdings" pitchFamily="2" charset="2"/>
              <a:buChar char="Ø"/>
            </a:pPr>
            <a:r>
              <a:rPr lang="en-US" sz="2400" dirty="0"/>
              <a:t>DECISSION AREAS IN CHANNEL MANAGEMANT</a:t>
            </a:r>
          </a:p>
          <a:p>
            <a:pPr>
              <a:buFont typeface="Wingdings" pitchFamily="2" charset="2"/>
              <a:buChar char="Ø"/>
            </a:pPr>
            <a:endParaRPr lang="en-US" sz="2400" dirty="0"/>
          </a:p>
          <a:p>
            <a:pPr>
              <a:buFont typeface="Wingdings" pitchFamily="2" charset="2"/>
              <a:buChar char="Ø"/>
            </a:pPr>
            <a:r>
              <a:rPr lang="en-US" sz="2400" dirty="0"/>
              <a:t>CONCLUSION</a:t>
            </a:r>
          </a:p>
          <a:p>
            <a:pPr>
              <a:buFont typeface="Wingdings" pitchFamily="2" charset="2"/>
              <a:buChar char="Ø"/>
            </a:pPr>
            <a:endParaRPr lang="en-US" sz="2400" dirty="0"/>
          </a:p>
          <a:p>
            <a:pPr>
              <a:buFont typeface="Wingdings" pitchFamily="2" charset="2"/>
              <a:buChar char="Ø"/>
            </a:pP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685800"/>
          </a:xfrm>
        </p:spPr>
        <p:txBody>
          <a:bodyPr>
            <a:normAutofit/>
          </a:bodyPr>
          <a:lstStyle/>
          <a:p>
            <a:r>
              <a:rPr lang="en-US" sz="3200" b="1" i="1" u="sng" dirty="0">
                <a:latin typeface="Arial" pitchFamily="34" charset="0"/>
                <a:cs typeface="Arial" pitchFamily="34" charset="0"/>
              </a:rPr>
              <a:t>DEFINITION</a:t>
            </a:r>
          </a:p>
        </p:txBody>
      </p:sp>
      <p:sp>
        <p:nvSpPr>
          <p:cNvPr id="3" name="Content Placeholder 2"/>
          <p:cNvSpPr>
            <a:spLocks noGrp="1"/>
          </p:cNvSpPr>
          <p:nvPr>
            <p:ph idx="1"/>
          </p:nvPr>
        </p:nvSpPr>
        <p:spPr>
          <a:xfrm>
            <a:off x="152400" y="1219200"/>
            <a:ext cx="8763000" cy="5410200"/>
          </a:xfrm>
        </p:spPr>
        <p:txBody>
          <a:bodyPr>
            <a:normAutofit/>
          </a:bodyPr>
          <a:lstStyle/>
          <a:p>
            <a:pPr>
              <a:buFont typeface="Wingdings" pitchFamily="2" charset="2"/>
              <a:buChar char="Ø"/>
            </a:pPr>
            <a:r>
              <a:rPr lang="en-US" sz="2000" dirty="0"/>
              <a:t>The process by which a producer or supplier directs marketing activity by involving &amp; motivating parties comprising its channel of distribution.</a:t>
            </a:r>
          </a:p>
          <a:p>
            <a:endParaRPr lang="en-US" sz="2000" dirty="0"/>
          </a:p>
          <a:p>
            <a:pPr>
              <a:buFont typeface="Wingdings" pitchFamily="2" charset="2"/>
              <a:buChar char="Ø"/>
            </a:pPr>
            <a:r>
              <a:rPr lang="en-US" sz="2000" dirty="0"/>
              <a:t>It creates formalized programs for selling &amp; servicing customers within a specific channel, can really impact the business, in a positive way.</a:t>
            </a:r>
          </a:p>
          <a:p>
            <a:endParaRPr lang="en-US" sz="2000" dirty="0"/>
          </a:p>
          <a:p>
            <a:pPr>
              <a:buFont typeface="Wingdings" pitchFamily="2" charset="2"/>
              <a:buChar char="Ø"/>
            </a:pPr>
            <a:r>
              <a:rPr lang="en-US" sz="2000" dirty="0"/>
              <a:t>To get started, first channels should be segmented by characteristic (their needs, buying patterns, success factors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458200" cy="1143000"/>
          </a:xfrm>
        </p:spPr>
        <p:txBody>
          <a:bodyPr>
            <a:normAutofit/>
          </a:bodyPr>
          <a:lstStyle/>
          <a:p>
            <a:r>
              <a:rPr lang="en-US" sz="2800" b="1" i="1" u="sng" dirty="0">
                <a:latin typeface="Arial" pitchFamily="34" charset="0"/>
                <a:cs typeface="Arial" pitchFamily="34" charset="0"/>
              </a:rPr>
              <a:t>THE CHANNEL MANAGEMENT PROGRAM INCLUDE:-</a:t>
            </a:r>
          </a:p>
        </p:txBody>
      </p:sp>
      <p:sp>
        <p:nvSpPr>
          <p:cNvPr id="3" name="Content Placeholder 2"/>
          <p:cNvSpPr>
            <a:spLocks noGrp="1"/>
          </p:cNvSpPr>
          <p:nvPr>
            <p:ph idx="1"/>
          </p:nvPr>
        </p:nvSpPr>
        <p:spPr>
          <a:xfrm>
            <a:off x="228600" y="1447800"/>
            <a:ext cx="8686800" cy="5181600"/>
          </a:xfrm>
        </p:spPr>
        <p:txBody>
          <a:bodyPr/>
          <a:lstStyle/>
          <a:p>
            <a:pPr>
              <a:buFont typeface="Wingdings" pitchFamily="2" charset="2"/>
              <a:buChar char="Ø"/>
            </a:pPr>
            <a:r>
              <a:rPr lang="en-US" sz="2000" dirty="0">
                <a:latin typeface="Arial" pitchFamily="34" charset="0"/>
                <a:cs typeface="Arial" pitchFamily="34" charset="0"/>
              </a:rPr>
              <a:t>Goals</a:t>
            </a:r>
          </a:p>
          <a:p>
            <a:pPr>
              <a:buFont typeface="Wingdings" pitchFamily="2" charset="2"/>
              <a:buChar char="Ø"/>
            </a:pPr>
            <a:r>
              <a:rPr lang="en-US" sz="2000" dirty="0">
                <a:latin typeface="Arial" pitchFamily="34" charset="0"/>
                <a:cs typeface="Arial" pitchFamily="34" charset="0"/>
              </a:rPr>
              <a:t>Policies</a:t>
            </a:r>
          </a:p>
          <a:p>
            <a:pPr>
              <a:buFont typeface="Wingdings" pitchFamily="2" charset="2"/>
              <a:buChar char="Ø"/>
            </a:pPr>
            <a:r>
              <a:rPr lang="en-US" sz="2000" dirty="0">
                <a:latin typeface="Arial" pitchFamily="34" charset="0"/>
                <a:cs typeface="Arial" pitchFamily="34" charset="0"/>
              </a:rPr>
              <a:t>Products</a:t>
            </a:r>
          </a:p>
          <a:p>
            <a:pPr>
              <a:buFont typeface="Wingdings" pitchFamily="2" charset="2"/>
              <a:buChar char="Ø"/>
            </a:pPr>
            <a:r>
              <a:rPr lang="en-US" sz="2000" dirty="0">
                <a:latin typeface="Arial" pitchFamily="34" charset="0"/>
                <a:cs typeface="Arial" pitchFamily="34" charset="0"/>
              </a:rPr>
              <a:t>sales/marketing program</a:t>
            </a:r>
          </a:p>
          <a:p>
            <a:pPr>
              <a:buNone/>
            </a:pPr>
            <a:endParaRPr lang="en-US" sz="2000" dirty="0">
              <a:latin typeface="Arial" pitchFamily="34" charset="0"/>
              <a:cs typeface="Arial" pitchFamily="34" charset="0"/>
            </a:endParaRPr>
          </a:p>
          <a:p>
            <a:pPr>
              <a:buNone/>
            </a:pPr>
            <a:r>
              <a:rPr lang="en-US" sz="2800" b="1" i="1" u="sng" dirty="0">
                <a:solidFill>
                  <a:srgbClr val="FF0000"/>
                </a:solidFill>
                <a:latin typeface="Arial" pitchFamily="34" charset="0"/>
                <a:cs typeface="Arial" pitchFamily="34" charset="0"/>
              </a:rPr>
              <a:t>GOALS:-</a:t>
            </a:r>
          </a:p>
          <a:p>
            <a:pPr>
              <a:buFont typeface="Wingdings" pitchFamily="2" charset="2"/>
              <a:buChar char="§"/>
            </a:pPr>
            <a:r>
              <a:rPr lang="en-US" sz="2000" dirty="0">
                <a:latin typeface="Arial" pitchFamily="34" charset="0"/>
                <a:cs typeface="Arial" pitchFamily="34" charset="0"/>
              </a:rPr>
              <a:t>Define the specific goals for each channel segment.</a:t>
            </a:r>
          </a:p>
          <a:p>
            <a:pPr>
              <a:buNone/>
            </a:pPr>
            <a:endParaRPr lang="en-US" sz="2000" dirty="0">
              <a:latin typeface="Arial" pitchFamily="34" charset="0"/>
              <a:cs typeface="Arial" pitchFamily="34" charset="0"/>
            </a:endParaRPr>
          </a:p>
          <a:p>
            <a:pPr>
              <a:buFont typeface="Wingdings" pitchFamily="2" charset="2"/>
              <a:buChar char="§"/>
            </a:pPr>
            <a:r>
              <a:rPr lang="en-US" sz="2000" dirty="0">
                <a:latin typeface="Arial" pitchFamily="34" charset="0"/>
                <a:cs typeface="Arial" pitchFamily="34" charset="0"/>
              </a:rPr>
              <a:t>Consider their goals for the channel as a whole as well as individual accounts. And remember to consider business goals for both acquisition and retention.</a:t>
            </a:r>
          </a:p>
          <a:p>
            <a:pPr>
              <a:buNone/>
            </a:pPr>
            <a:r>
              <a:rPr lang="en-US" dirty="0"/>
              <a:t> </a:t>
            </a:r>
          </a:p>
          <a:p>
            <a:pPr>
              <a:buFont typeface="Wingdings" pitchFamily="2" charset="2"/>
              <a:buChar char="Ø"/>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838200"/>
          </a:xfrm>
        </p:spPr>
        <p:txBody>
          <a:bodyPr>
            <a:normAutofit/>
          </a:bodyPr>
          <a:lstStyle/>
          <a:p>
            <a:r>
              <a:rPr lang="en-US" sz="2800" b="1" i="1" u="sng" dirty="0">
                <a:solidFill>
                  <a:srgbClr val="FF0000"/>
                </a:solidFill>
                <a:latin typeface="Arial" pitchFamily="34" charset="0"/>
                <a:cs typeface="Arial" pitchFamily="34" charset="0"/>
              </a:rPr>
              <a:t>POLICIES:-</a:t>
            </a:r>
          </a:p>
        </p:txBody>
      </p:sp>
      <p:sp>
        <p:nvSpPr>
          <p:cNvPr id="3" name="Content Placeholder 2"/>
          <p:cNvSpPr>
            <a:spLocks noGrp="1"/>
          </p:cNvSpPr>
          <p:nvPr>
            <p:ph idx="1"/>
          </p:nvPr>
        </p:nvSpPr>
        <p:spPr>
          <a:xfrm>
            <a:off x="304800" y="1447800"/>
            <a:ext cx="8610600" cy="5181600"/>
          </a:xfrm>
        </p:spPr>
        <p:txBody>
          <a:bodyPr/>
          <a:lstStyle/>
          <a:p>
            <a:pPr>
              <a:buFont typeface="Wingdings" pitchFamily="2" charset="2"/>
              <a:buChar char="Ø"/>
            </a:pPr>
            <a:r>
              <a:rPr lang="en-US" sz="2000" dirty="0">
                <a:latin typeface="Arial" pitchFamily="34" charset="0"/>
                <a:cs typeface="Arial" pitchFamily="34" charset="0"/>
              </a:rPr>
              <a:t>Construct well-defined policies for administering the accounts  within the channel.</a:t>
            </a:r>
          </a:p>
          <a:p>
            <a:pPr>
              <a:buFont typeface="Wingdings" pitchFamily="2" charset="2"/>
              <a:buChar char="Ø"/>
            </a:pPr>
            <a:r>
              <a:rPr lang="en-US" sz="2000" dirty="0">
                <a:latin typeface="Arial" pitchFamily="34" charset="0"/>
                <a:cs typeface="Arial" pitchFamily="34" charset="0"/>
              </a:rPr>
              <a:t>Be  sure to keep the unique characteristics of each segment in mind when defining policies for account set up, order management, product fulfillment ,etc.</a:t>
            </a:r>
          </a:p>
          <a:p>
            <a:pPr>
              <a:buFont typeface="Wingdings" pitchFamily="2" charset="2"/>
              <a:buChar char="Ø"/>
            </a:pPr>
            <a:endParaRPr lang="en-US" sz="2000" dirty="0">
              <a:latin typeface="Arial" pitchFamily="34" charset="0"/>
              <a:cs typeface="Arial" pitchFamily="34" charset="0"/>
            </a:endParaRPr>
          </a:p>
          <a:p>
            <a:pPr>
              <a:buNone/>
            </a:pPr>
            <a:r>
              <a:rPr lang="en-US" sz="2000" dirty="0">
                <a:latin typeface="Arial" pitchFamily="34" charset="0"/>
                <a:cs typeface="Arial" pitchFamily="34" charset="0"/>
              </a:rPr>
              <a:t>  </a:t>
            </a:r>
            <a:r>
              <a:rPr lang="en-US" sz="2800" b="1" i="1" u="sng" dirty="0">
                <a:solidFill>
                  <a:srgbClr val="FF0000"/>
                </a:solidFill>
                <a:latin typeface="Arial" pitchFamily="34" charset="0"/>
                <a:cs typeface="Arial" pitchFamily="34" charset="0"/>
              </a:rPr>
              <a:t>PRODUCTS:-</a:t>
            </a:r>
          </a:p>
          <a:p>
            <a:pPr>
              <a:buFont typeface="Wingdings" pitchFamily="2" charset="2"/>
              <a:buChar char="Ø"/>
            </a:pPr>
            <a:r>
              <a:rPr lang="en-US" sz="2000" dirty="0">
                <a:latin typeface="Arial" pitchFamily="34" charset="0"/>
                <a:cs typeface="Arial" pitchFamily="34" charset="0"/>
              </a:rPr>
              <a:t>Identify which products is being offered should be most suited for each segment and create appropriate messaging.</a:t>
            </a:r>
          </a:p>
          <a:p>
            <a:pPr>
              <a:buFont typeface="Wingdings" pitchFamily="2" charset="2"/>
              <a:buChar char="Ø"/>
            </a:pPr>
            <a:r>
              <a:rPr lang="en-US" sz="2000" dirty="0">
                <a:latin typeface="Arial" pitchFamily="34" charset="0"/>
                <a:cs typeface="Arial" pitchFamily="34" charset="0"/>
              </a:rPr>
              <a:t>Also, determine where up sell opportunities lie.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685800"/>
          </a:xfrm>
        </p:spPr>
        <p:txBody>
          <a:bodyPr>
            <a:normAutofit/>
          </a:bodyPr>
          <a:lstStyle/>
          <a:p>
            <a:r>
              <a:rPr lang="en-US" sz="2800" b="1" i="1" u="sng" dirty="0">
                <a:solidFill>
                  <a:srgbClr val="FF0000"/>
                </a:solidFill>
                <a:latin typeface="Arial" pitchFamily="34" charset="0"/>
                <a:cs typeface="Arial" pitchFamily="34" charset="0"/>
              </a:rPr>
              <a:t>SALES/MARKETING PROGRAM:-</a:t>
            </a:r>
          </a:p>
        </p:txBody>
      </p:sp>
      <p:sp>
        <p:nvSpPr>
          <p:cNvPr id="3" name="Content Placeholder 2"/>
          <p:cNvSpPr>
            <a:spLocks noGrp="1"/>
          </p:cNvSpPr>
          <p:nvPr>
            <p:ph idx="1"/>
          </p:nvPr>
        </p:nvSpPr>
        <p:spPr>
          <a:xfrm>
            <a:off x="457200" y="1219200"/>
            <a:ext cx="8229600" cy="5105400"/>
          </a:xfrm>
        </p:spPr>
        <p:txBody>
          <a:bodyPr>
            <a:normAutofit lnSpcReduction="10000"/>
          </a:bodyPr>
          <a:lstStyle/>
          <a:p>
            <a:r>
              <a:rPr lang="en-US" dirty="0"/>
              <a:t>Design support programs for channel that meet customer’s needs.</a:t>
            </a:r>
          </a:p>
          <a:p>
            <a:endParaRPr lang="en-US" dirty="0"/>
          </a:p>
          <a:p>
            <a:pPr>
              <a:buNone/>
            </a:pPr>
            <a:r>
              <a:rPr lang="en-US" sz="2800" b="1" i="1" u="sng" dirty="0">
                <a:latin typeface="Arial" pitchFamily="34" charset="0"/>
                <a:cs typeface="Arial" pitchFamily="34" charset="0"/>
              </a:rPr>
              <a:t> TYPES OF CHANNEL MAMBERS:-</a:t>
            </a:r>
          </a:p>
          <a:p>
            <a:pPr>
              <a:buFont typeface="Wingdings" pitchFamily="2" charset="2"/>
              <a:buChar char="Ø"/>
            </a:pPr>
            <a:r>
              <a:rPr lang="en-US" sz="2400" dirty="0">
                <a:latin typeface="Arial" pitchFamily="34" charset="0"/>
                <a:cs typeface="Arial" pitchFamily="34" charset="0"/>
              </a:rPr>
              <a:t>Middlemen</a:t>
            </a:r>
          </a:p>
          <a:p>
            <a:pPr>
              <a:buFont typeface="Wingdings" pitchFamily="2" charset="2"/>
              <a:buChar char="Ø"/>
            </a:pPr>
            <a:r>
              <a:rPr lang="en-US" sz="2400" dirty="0">
                <a:latin typeface="Arial" pitchFamily="34" charset="0"/>
                <a:cs typeface="Arial" pitchFamily="34" charset="0"/>
              </a:rPr>
              <a:t>Agent</a:t>
            </a:r>
          </a:p>
          <a:p>
            <a:pPr>
              <a:buFont typeface="Wingdings" pitchFamily="2" charset="2"/>
              <a:buChar char="Ø"/>
            </a:pPr>
            <a:r>
              <a:rPr lang="en-US" sz="2400" dirty="0">
                <a:latin typeface="Arial" pitchFamily="34" charset="0"/>
                <a:cs typeface="Arial" pitchFamily="34" charset="0"/>
              </a:rPr>
              <a:t>Wholesaler</a:t>
            </a:r>
          </a:p>
          <a:p>
            <a:pPr>
              <a:buFont typeface="Wingdings" pitchFamily="2" charset="2"/>
              <a:buChar char="Ø"/>
            </a:pPr>
            <a:r>
              <a:rPr lang="en-US" sz="2400" dirty="0">
                <a:latin typeface="Arial" pitchFamily="34" charset="0"/>
                <a:cs typeface="Arial" pitchFamily="34" charset="0"/>
              </a:rPr>
              <a:t>Retailer</a:t>
            </a:r>
          </a:p>
          <a:p>
            <a:pPr>
              <a:buFont typeface="Wingdings" pitchFamily="2" charset="2"/>
              <a:buChar char="Ø"/>
            </a:pPr>
            <a:r>
              <a:rPr lang="en-US" sz="2400" dirty="0">
                <a:latin typeface="Arial" pitchFamily="34" charset="0"/>
                <a:cs typeface="Arial" pitchFamily="34" charset="0"/>
              </a:rPr>
              <a:t>Distributor</a:t>
            </a:r>
          </a:p>
          <a:p>
            <a:pPr>
              <a:buFont typeface="Wingdings" pitchFamily="2" charset="2"/>
              <a:buChar char="Ø"/>
            </a:pPr>
            <a:r>
              <a:rPr lang="en-US" sz="2400" dirty="0">
                <a:latin typeface="Arial" pitchFamily="34" charset="0"/>
                <a:cs typeface="Arial" pitchFamily="34" charset="0"/>
              </a:rPr>
              <a:t>Dealer</a:t>
            </a:r>
          </a:p>
          <a:p>
            <a:pPr>
              <a:buFont typeface="Wingdings" pitchFamily="2" charset="2"/>
              <a:buChar char="Ø"/>
            </a:pPr>
            <a:r>
              <a:rPr lang="en-US" sz="2400" dirty="0">
                <a:latin typeface="Arial" pitchFamily="34" charset="0"/>
                <a:cs typeface="Arial" pitchFamily="34" charset="0"/>
              </a:rPr>
              <a:t>Value-added resellers(VARs)</a:t>
            </a:r>
          </a:p>
          <a:p>
            <a:pPr>
              <a:buFont typeface="Wingdings" pitchFamily="2" charset="2"/>
              <a:buChar char="Ø"/>
            </a:pPr>
            <a:r>
              <a:rPr lang="en-US" sz="2400" dirty="0">
                <a:latin typeface="Arial" pitchFamily="34" charset="0"/>
                <a:cs typeface="Arial" pitchFamily="34" charset="0"/>
              </a:rPr>
              <a:t>Merchants</a:t>
            </a:r>
          </a:p>
          <a:p>
            <a:pPr>
              <a:buNone/>
            </a:pPr>
            <a:endParaRPr lang="en-US" sz="2400" dirty="0">
              <a:latin typeface="Arial" pitchFamily="34" charset="0"/>
              <a:cs typeface="Arial" pitchFamily="34" charset="0"/>
            </a:endParaRPr>
          </a:p>
          <a:p>
            <a:pPr>
              <a:buFont typeface="Wingdings" pitchFamily="2" charset="2"/>
              <a:buChar char="Ø"/>
            </a:pPr>
            <a:endParaRPr lang="en-US" sz="2400" dirty="0">
              <a:latin typeface="Arial" pitchFamily="34" charset="0"/>
              <a:cs typeface="Arial" pitchFamily="34" charset="0"/>
            </a:endParaRPr>
          </a:p>
          <a:p>
            <a:pPr>
              <a:buNone/>
            </a:pPr>
            <a:endParaRPr lang="en-US" sz="2400"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10600" cy="685800"/>
          </a:xfrm>
        </p:spPr>
        <p:txBody>
          <a:bodyPr>
            <a:normAutofit/>
          </a:bodyPr>
          <a:lstStyle/>
          <a:p>
            <a:pPr>
              <a:buFont typeface="Wingdings" pitchFamily="2" charset="2"/>
              <a:buChar char="Ø"/>
            </a:pPr>
            <a:r>
              <a:rPr lang="en-US" sz="2800" b="1" i="1" dirty="0">
                <a:solidFill>
                  <a:srgbClr val="FF0000"/>
                </a:solidFill>
                <a:latin typeface="Arial" pitchFamily="34" charset="0"/>
                <a:cs typeface="Arial" pitchFamily="34" charset="0"/>
              </a:rPr>
              <a:t>Middlemen:-</a:t>
            </a:r>
          </a:p>
        </p:txBody>
      </p:sp>
      <p:sp>
        <p:nvSpPr>
          <p:cNvPr id="3" name="Content Placeholder 2"/>
          <p:cNvSpPr>
            <a:spLocks noGrp="1"/>
          </p:cNvSpPr>
          <p:nvPr>
            <p:ph idx="1"/>
          </p:nvPr>
        </p:nvSpPr>
        <p:spPr>
          <a:xfrm>
            <a:off x="228600" y="838200"/>
            <a:ext cx="8686800" cy="5715000"/>
          </a:xfrm>
        </p:spPr>
        <p:txBody>
          <a:bodyPr>
            <a:normAutofit/>
          </a:bodyPr>
          <a:lstStyle/>
          <a:p>
            <a:pPr>
              <a:buFont typeface="Wingdings" pitchFamily="2" charset="2"/>
              <a:buChar char="§"/>
            </a:pPr>
            <a:r>
              <a:rPr lang="en-US" sz="2000" dirty="0"/>
              <a:t>It refers to just about anybody acting as an intermediary between the producer and the customer.</a:t>
            </a:r>
          </a:p>
          <a:p>
            <a:pPr>
              <a:buFont typeface="Wingdings" pitchFamily="2" charset="2"/>
              <a:buChar char="Ø"/>
            </a:pPr>
            <a:r>
              <a:rPr lang="en-US" sz="2800" b="1" dirty="0">
                <a:solidFill>
                  <a:srgbClr val="FF0000"/>
                </a:solidFill>
                <a:latin typeface="Arial" pitchFamily="34" charset="0"/>
                <a:cs typeface="Arial" pitchFamily="34" charset="0"/>
              </a:rPr>
              <a:t>Agent:- </a:t>
            </a:r>
          </a:p>
          <a:p>
            <a:pPr>
              <a:buFont typeface="Wingdings" pitchFamily="2" charset="2"/>
              <a:buChar char="§"/>
            </a:pPr>
            <a:r>
              <a:rPr lang="en-US" sz="2000" dirty="0">
                <a:latin typeface="Arial" pitchFamily="34" charset="0"/>
                <a:cs typeface="Arial" pitchFamily="34" charset="0"/>
              </a:rPr>
              <a:t>channel partners that match marketers with wholesalers or in organization markets, with customers.</a:t>
            </a:r>
          </a:p>
          <a:p>
            <a:pPr>
              <a:buFont typeface="Wingdings" pitchFamily="2" charset="2"/>
              <a:buChar char="§"/>
            </a:pPr>
            <a:r>
              <a:rPr lang="en-US" sz="2000" dirty="0">
                <a:latin typeface="Arial" pitchFamily="34" charset="0"/>
                <a:cs typeface="Arial" pitchFamily="34" charset="0"/>
              </a:rPr>
              <a:t>They are very important for international marketing( specially for exports)</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Ø"/>
            </a:pPr>
            <a:r>
              <a:rPr lang="en-US" sz="2800" b="1" i="1" dirty="0">
                <a:solidFill>
                  <a:srgbClr val="FF0000"/>
                </a:solidFill>
                <a:latin typeface="Arial" pitchFamily="34" charset="0"/>
                <a:cs typeface="Arial" pitchFamily="34" charset="0"/>
              </a:rPr>
              <a:t>Wholesaler:- </a:t>
            </a:r>
          </a:p>
          <a:p>
            <a:pPr>
              <a:buFont typeface="Wingdings" pitchFamily="2" charset="2"/>
              <a:buChar char="§"/>
            </a:pPr>
            <a:r>
              <a:rPr lang="en-US" sz="2000" dirty="0">
                <a:latin typeface="Arial" pitchFamily="34" charset="0"/>
                <a:cs typeface="Arial" pitchFamily="34" charset="0"/>
              </a:rPr>
              <a:t>A wholesaler is someone who primarily sells to other retailers.</a:t>
            </a:r>
          </a:p>
          <a:p>
            <a:pPr>
              <a:buFont typeface="Wingdings" pitchFamily="2" charset="2"/>
              <a:buChar char="§"/>
            </a:pPr>
            <a:r>
              <a:rPr lang="en-US" sz="2000" dirty="0">
                <a:latin typeface="Arial" pitchFamily="34" charset="0"/>
                <a:cs typeface="Arial" pitchFamily="34" charset="0"/>
              </a:rPr>
              <a:t>Also may retail on own.</a:t>
            </a:r>
          </a:p>
          <a:p>
            <a:pPr>
              <a:buFont typeface="Wingdings" pitchFamily="2" charset="2"/>
              <a:buChar char="§"/>
            </a:pPr>
            <a:r>
              <a:rPr lang="en-US" sz="2000" dirty="0">
                <a:latin typeface="Arial" pitchFamily="34" charset="0"/>
                <a:cs typeface="Arial" pitchFamily="34" charset="0"/>
              </a:rPr>
              <a:t>Typically, buys in bulk.</a:t>
            </a:r>
          </a:p>
          <a:p>
            <a:pPr>
              <a:buFont typeface="Wingdings" pitchFamily="2" charset="2"/>
              <a:buChar char="§"/>
            </a:pPr>
            <a:r>
              <a:rPr lang="en-US" sz="2000" dirty="0">
                <a:latin typeface="Arial" pitchFamily="34" charset="0"/>
                <a:cs typeface="Arial" pitchFamily="34" charset="0"/>
              </a:rPr>
              <a:t>Very important in rural India.</a:t>
            </a:r>
          </a:p>
          <a:p>
            <a:pPr>
              <a:buFont typeface="Wingdings" pitchFamily="2" charset="2"/>
              <a:buChar char="§"/>
            </a:pPr>
            <a:r>
              <a:rPr lang="en-US" sz="2000" dirty="0">
                <a:latin typeface="Arial" pitchFamily="34" charset="0"/>
                <a:cs typeface="Arial" pitchFamily="34" charset="0"/>
              </a:rPr>
              <a:t>Companies think of him a necessary evil.</a:t>
            </a:r>
          </a:p>
          <a:p>
            <a:pPr>
              <a:buFont typeface="Wingdings" pitchFamily="2" charset="2"/>
              <a:buChar char="§"/>
            </a:pPr>
            <a:endParaRPr lang="en-US" sz="2800"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533400"/>
          </a:xfrm>
        </p:spPr>
        <p:txBody>
          <a:bodyPr>
            <a:normAutofit/>
          </a:bodyPr>
          <a:lstStyle/>
          <a:p>
            <a:pPr>
              <a:buFont typeface="Wingdings" pitchFamily="2" charset="2"/>
              <a:buChar char="Ø"/>
            </a:pPr>
            <a:r>
              <a:rPr lang="en-US" sz="2800" b="1" i="1" dirty="0">
                <a:solidFill>
                  <a:srgbClr val="FF0000"/>
                </a:solidFill>
                <a:latin typeface="Arial" pitchFamily="34" charset="0"/>
                <a:cs typeface="Arial" pitchFamily="34" charset="0"/>
              </a:rPr>
              <a:t>Retailer:-</a:t>
            </a:r>
          </a:p>
        </p:txBody>
      </p:sp>
      <p:sp>
        <p:nvSpPr>
          <p:cNvPr id="3" name="Content Placeholder 2"/>
          <p:cNvSpPr>
            <a:spLocks noGrp="1"/>
          </p:cNvSpPr>
          <p:nvPr>
            <p:ph idx="1"/>
          </p:nvPr>
        </p:nvSpPr>
        <p:spPr>
          <a:xfrm>
            <a:off x="228600" y="685800"/>
            <a:ext cx="8686800" cy="6172200"/>
          </a:xfrm>
        </p:spPr>
        <p:txBody>
          <a:bodyPr>
            <a:normAutofit/>
          </a:bodyPr>
          <a:lstStyle/>
          <a:p>
            <a:pPr>
              <a:buFont typeface="Wingdings" pitchFamily="2" charset="2"/>
              <a:buChar char="§"/>
            </a:pPr>
            <a:r>
              <a:rPr lang="en-US" sz="2000" dirty="0">
                <a:latin typeface="Arial" pitchFamily="34" charset="0"/>
                <a:cs typeface="Arial" pitchFamily="34" charset="0"/>
              </a:rPr>
              <a:t>The most visible face of the distribution system.</a:t>
            </a:r>
          </a:p>
          <a:p>
            <a:pPr>
              <a:buFont typeface="Wingdings" pitchFamily="2" charset="2"/>
              <a:buChar char="§"/>
            </a:pPr>
            <a:r>
              <a:rPr lang="en-US" sz="2000" dirty="0">
                <a:latin typeface="Arial" pitchFamily="34" charset="0"/>
                <a:cs typeface="Arial" pitchFamily="34" charset="0"/>
              </a:rPr>
              <a:t>As the last link in many marketing channels, retailers sell directly to final customers.</a:t>
            </a:r>
          </a:p>
          <a:p>
            <a:pPr>
              <a:buFont typeface="Wingdings" pitchFamily="2" charset="2"/>
              <a:buChar char="§"/>
            </a:pPr>
            <a:r>
              <a:rPr lang="en-US" sz="2000" dirty="0">
                <a:latin typeface="Arial" pitchFamily="34" charset="0"/>
                <a:cs typeface="Arial" pitchFamily="34" charset="0"/>
              </a:rPr>
              <a:t>They purchase goods from wholesalers or, in some cases, directly from the producer.</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Ø"/>
            </a:pPr>
            <a:r>
              <a:rPr lang="en-US" sz="2800" b="1" i="1" dirty="0">
                <a:solidFill>
                  <a:srgbClr val="FF0000"/>
                </a:solidFill>
                <a:latin typeface="Arial" pitchFamily="34" charset="0"/>
                <a:cs typeface="Arial" pitchFamily="34" charset="0"/>
              </a:rPr>
              <a:t>Distributors:-</a:t>
            </a:r>
          </a:p>
          <a:p>
            <a:pPr>
              <a:buFont typeface="Wingdings" pitchFamily="2" charset="2"/>
              <a:buChar char="§"/>
            </a:pPr>
            <a:r>
              <a:rPr lang="en-US" sz="2000" dirty="0">
                <a:latin typeface="Arial" pitchFamily="34" charset="0"/>
                <a:cs typeface="Arial" pitchFamily="34" charset="0"/>
              </a:rPr>
              <a:t>These individuals and firms perform several functions, including inventory management, personal sale and financing.</a:t>
            </a:r>
          </a:p>
          <a:p>
            <a:pPr>
              <a:buFont typeface="Wingdings" pitchFamily="2" charset="2"/>
              <a:buChar char="§"/>
            </a:pPr>
            <a:r>
              <a:rPr lang="en-US" sz="2000" dirty="0">
                <a:latin typeface="Arial" pitchFamily="34" charset="0"/>
                <a:cs typeface="Arial" pitchFamily="34" charset="0"/>
              </a:rPr>
              <a:t>Distributors deals on their own account.</a:t>
            </a:r>
          </a:p>
          <a:p>
            <a:pPr>
              <a:buFont typeface="Wingdings" pitchFamily="2" charset="2"/>
              <a:buChar char="§"/>
            </a:pPr>
            <a:r>
              <a:rPr lang="en-US" sz="2000" dirty="0">
                <a:latin typeface="Arial" pitchFamily="34" charset="0"/>
                <a:cs typeface="Arial" pitchFamily="34" charset="0"/>
              </a:rPr>
              <a:t>They are more common in organizational markets.</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Ø"/>
            </a:pPr>
            <a:r>
              <a:rPr lang="en-US" sz="2800" b="1" i="1" dirty="0">
                <a:solidFill>
                  <a:srgbClr val="FF0000"/>
                </a:solidFill>
                <a:latin typeface="Arial" pitchFamily="34" charset="0"/>
                <a:cs typeface="Arial" pitchFamily="34" charset="0"/>
              </a:rPr>
              <a:t>Dealer:-</a:t>
            </a:r>
          </a:p>
          <a:p>
            <a:pPr>
              <a:buFont typeface="Wingdings" pitchFamily="2" charset="2"/>
              <a:buChar char="§"/>
            </a:pPr>
            <a:r>
              <a:rPr lang="en-US" sz="2000" dirty="0">
                <a:latin typeface="Arial" pitchFamily="34" charset="0"/>
                <a:cs typeface="Arial" pitchFamily="34" charset="0"/>
              </a:rPr>
              <a:t>The same type of intermediary acts as a distributor.</a:t>
            </a:r>
          </a:p>
          <a:p>
            <a:pPr>
              <a:buFont typeface="Wingdings" pitchFamily="2" charset="2"/>
              <a:buChar char="§"/>
            </a:pPr>
            <a:r>
              <a:rPr lang="en-US" sz="2000" dirty="0">
                <a:latin typeface="Arial" pitchFamily="34" charset="0"/>
                <a:cs typeface="Arial" pitchFamily="34" charset="0"/>
              </a:rPr>
              <a:t>Although some people distinguish dealers as those intermediaries that sell only to final customers and not to other intermediaries.</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
            </a:pPr>
            <a:endParaRPr lang="en-US" sz="20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609600"/>
          </a:xfrm>
        </p:spPr>
        <p:txBody>
          <a:bodyPr>
            <a:normAutofit/>
          </a:bodyPr>
          <a:lstStyle/>
          <a:p>
            <a:pPr>
              <a:buFont typeface="Wingdings" pitchFamily="2" charset="2"/>
              <a:buChar char="Ø"/>
            </a:pPr>
            <a:r>
              <a:rPr lang="en-US" sz="2800" b="1" i="1" dirty="0">
                <a:solidFill>
                  <a:srgbClr val="FF0000"/>
                </a:solidFill>
                <a:latin typeface="Arial" pitchFamily="34" charset="0"/>
                <a:cs typeface="Arial" pitchFamily="34" charset="0"/>
              </a:rPr>
              <a:t>Value-added resellers(VARs):-</a:t>
            </a:r>
          </a:p>
        </p:txBody>
      </p:sp>
      <p:sp>
        <p:nvSpPr>
          <p:cNvPr id="3" name="Content Placeholder 2"/>
          <p:cNvSpPr>
            <a:spLocks noGrp="1"/>
          </p:cNvSpPr>
          <p:nvPr>
            <p:ph idx="1"/>
          </p:nvPr>
        </p:nvSpPr>
        <p:spPr>
          <a:xfrm>
            <a:off x="381000" y="990600"/>
            <a:ext cx="8305800" cy="5334000"/>
          </a:xfrm>
        </p:spPr>
        <p:txBody>
          <a:bodyPr>
            <a:normAutofit/>
          </a:bodyPr>
          <a:lstStyle/>
          <a:p>
            <a:pPr>
              <a:buFont typeface="Wingdings" pitchFamily="2" charset="2"/>
              <a:buChar char="§"/>
            </a:pPr>
            <a:r>
              <a:rPr lang="en-US" sz="2000" dirty="0">
                <a:latin typeface="Arial" pitchFamily="34" charset="0"/>
                <a:cs typeface="Arial" pitchFamily="34" charset="0"/>
              </a:rPr>
              <a:t>They are intermediaries that buy the basis product from producers and add value to it or, depending on the nature of the product, modify it and then resell it to final customers.</a:t>
            </a: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
            </a:pPr>
            <a:endParaRPr lang="en-US" sz="2000" dirty="0">
              <a:latin typeface="Arial" pitchFamily="34" charset="0"/>
              <a:cs typeface="Arial" pitchFamily="34" charset="0"/>
            </a:endParaRPr>
          </a:p>
          <a:p>
            <a:pPr>
              <a:buFont typeface="Wingdings" pitchFamily="2" charset="2"/>
              <a:buChar char="Ø"/>
            </a:pPr>
            <a:r>
              <a:rPr lang="en-US" sz="2800" b="1" i="1" dirty="0">
                <a:solidFill>
                  <a:srgbClr val="FF0000"/>
                </a:solidFill>
                <a:latin typeface="Arial" pitchFamily="34" charset="0"/>
                <a:cs typeface="Arial" pitchFamily="34" charset="0"/>
              </a:rPr>
              <a:t>Merchants:-</a:t>
            </a:r>
          </a:p>
          <a:p>
            <a:pPr>
              <a:buFont typeface="Wingdings" pitchFamily="2" charset="2"/>
              <a:buChar char="§"/>
            </a:pPr>
            <a:r>
              <a:rPr lang="en-US" sz="2000" dirty="0">
                <a:latin typeface="Arial" pitchFamily="34" charset="0"/>
                <a:cs typeface="Arial" pitchFamily="34" charset="0"/>
              </a:rPr>
              <a:t>They are the intermediaries that assume ownership of the goods that they sell to customers or other intermediaries.</a:t>
            </a:r>
          </a:p>
          <a:p>
            <a:pPr>
              <a:buFont typeface="Wingdings" pitchFamily="2" charset="2"/>
              <a:buChar char="§"/>
            </a:pPr>
            <a:r>
              <a:rPr lang="en-US" sz="2000" dirty="0">
                <a:latin typeface="Arial" pitchFamily="34" charset="0"/>
                <a:cs typeface="Arial" pitchFamily="34" charset="0"/>
              </a:rPr>
              <a:t>Merchants usually takes physical possession of the goods that they sell.</a:t>
            </a:r>
          </a:p>
          <a:p>
            <a:pPr>
              <a:buFont typeface="Wingdings" pitchFamily="2" charset="2"/>
              <a:buChar char="§"/>
            </a:pPr>
            <a:endParaRPr lang="en-US" sz="2000"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383</TotalTime>
  <Words>1073</Words>
  <Application>Microsoft Office PowerPoint</Application>
  <PresentationFormat>On-screen Show (4:3)</PresentationFormat>
  <Paragraphs>166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Constantia</vt:lpstr>
      <vt:lpstr>Wingdings</vt:lpstr>
      <vt:lpstr>Wingdings 2</vt:lpstr>
      <vt:lpstr>Flow</vt:lpstr>
      <vt:lpstr>CHANNEL MANAGEMENT</vt:lpstr>
      <vt:lpstr>CONTENTS:-</vt:lpstr>
      <vt:lpstr>DEFINITION</vt:lpstr>
      <vt:lpstr>THE CHANNEL MANAGEMENT PROGRAM INCLUDE:-</vt:lpstr>
      <vt:lpstr>POLICIES:-</vt:lpstr>
      <vt:lpstr>SALES/MARKETING PROGRAM:-</vt:lpstr>
      <vt:lpstr>Middlemen:-</vt:lpstr>
      <vt:lpstr>Retailer:-</vt:lpstr>
      <vt:lpstr>Value-added resellers(VARs):-</vt:lpstr>
      <vt:lpstr>TYPES OF CHANNELS</vt:lpstr>
      <vt:lpstr>PowerPoint Presentation</vt:lpstr>
      <vt:lpstr> Four channel through which marketers can reach customer’s:-</vt:lpstr>
      <vt:lpstr>Decision areas in channel management:-</vt:lpstr>
      <vt:lpstr>FORMULATING CHANNEL STRATEGY:-</vt:lpstr>
      <vt:lpstr>SELECTING THE CHANNEL MEMBERS:-</vt:lpstr>
      <vt:lpstr>CHANNEL CONFLICT:-</vt:lpstr>
      <vt:lpstr>CONCLUSION:-</vt:lpstr>
      <vt:lpstr>PowerPoint Presentation</vt:lpstr>
    </vt:vector>
  </TitlesOfParts>
  <Company>HAPPY 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OWNER</cp:lastModifiedBy>
  <cp:revision>156</cp:revision>
  <dcterms:created xsi:type="dcterms:W3CDTF">2013-03-14T15:09:05Z</dcterms:created>
  <dcterms:modified xsi:type="dcterms:W3CDTF">2025-01-20T15:58:52Z</dcterms:modified>
</cp:coreProperties>
</file>